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82" r:id="rId4"/>
    <p:sldId id="283" r:id="rId5"/>
    <p:sldId id="294" r:id="rId6"/>
    <p:sldId id="284" r:id="rId7"/>
    <p:sldId id="295" r:id="rId8"/>
    <p:sldId id="296" r:id="rId9"/>
    <p:sldId id="297" r:id="rId10"/>
    <p:sldId id="298" r:id="rId11"/>
    <p:sldId id="290" r:id="rId12"/>
    <p:sldId id="291" r:id="rId13"/>
    <p:sldId id="292" r:id="rId14"/>
    <p:sldId id="299" r:id="rId15"/>
    <p:sldId id="293" r:id="rId16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0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2" y="6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6396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381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41333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6553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07625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038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79068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7487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66583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2957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9489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05283-7A10-4A06-8623-68B613BBB5A1}" type="datetimeFigureOut">
              <a:rPr lang="cs-CZ" smtClean="0"/>
              <a:t>13.01.2020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EB053-70FB-4DD9-B1CE-E43B113B80A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744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" y="279401"/>
            <a:ext cx="12191999" cy="3285328"/>
          </a:xfrm>
        </p:spPr>
        <p:txBody>
          <a:bodyPr>
            <a:normAutofit fontScale="90000"/>
          </a:bodyPr>
          <a:lstStyle/>
          <a:p>
            <a:pPr>
              <a:lnSpc>
                <a:spcPct val="120000"/>
              </a:lnSpc>
            </a:pPr>
            <a:r>
              <a:rPr lang="cs-CZ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VD KŘÍMOV</a:t>
            </a:r>
            <a:br>
              <a:rPr lang="cs-CZ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cs-CZ" sz="4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3. PROVOZNÍ UZÁVĚR SV 800</a:t>
            </a:r>
            <a:br>
              <a:rPr lang="cs-CZ" sz="4400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cs-CZ" sz="4400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STUDIE</a:t>
            </a:r>
            <a:r>
              <a:rPr lang="cs-CZ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/>
            </a:r>
            <a:br>
              <a:rPr lang="cs-CZ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</a:br>
            <a:r>
              <a:rPr lang="cs-CZ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UMÍSTĚNÍ 3. UZÁVĚRŮ SV</a:t>
            </a:r>
            <a:endParaRPr lang="cs-CZ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98810" y="4000500"/>
            <a:ext cx="6997858" cy="876300"/>
          </a:xfrm>
        </p:spPr>
        <p:txBody>
          <a:bodyPr>
            <a:normAutofit fontScale="92500"/>
          </a:bodyPr>
          <a:lstStyle/>
          <a:p>
            <a:r>
              <a:rPr lang="cs-CZ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JEDNÁNÍ INVESTIČNÍ KOMISE 14.01.2020</a:t>
            </a:r>
          </a:p>
          <a:p>
            <a:r>
              <a:rPr lang="cs-CZ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POVODÍ OHŘE, STÁTNÍ PODNIK</a:t>
            </a:r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5240710" y="5575299"/>
            <a:ext cx="6697289" cy="838201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cs-CZ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ZPRACOVATEL: 	VODNÍ DÍLA – TBD a.s.</a:t>
            </a:r>
          </a:p>
          <a:p>
            <a:pPr algn="l"/>
            <a:r>
              <a:rPr lang="cs-CZ" b="1" dirty="0">
                <a:solidFill>
                  <a:srgbClr val="002060"/>
                </a:solidFill>
                <a:latin typeface="Arial Black" panose="020B0A04020102020204" pitchFamily="34" charset="0"/>
              </a:rPr>
              <a:t>	</a:t>
            </a:r>
            <a:r>
              <a:rPr lang="cs-CZ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		Ing. Tomáš Rudolf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935" y="5672877"/>
            <a:ext cx="3920066" cy="605156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3334" y="3727933"/>
            <a:ext cx="2865966" cy="1411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3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" y="0"/>
            <a:ext cx="12192000" cy="923925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VARIANTA 2 – NOŽOVÉ ŠOUPÁTKO PŘÍMÉ V TK PŘED RU</a:t>
            </a:r>
            <a:endParaRPr lang="cs-CZ" sz="4000" b="1" dirty="0"/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83452" y="923925"/>
            <a:ext cx="11854548" cy="2090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u="sng" dirty="0" smtClean="0">
                <a:solidFill>
                  <a:srgbClr val="002060"/>
                </a:solidFill>
              </a:rPr>
              <a:t>ZÁSADNÍ NEVÝHODY:</a:t>
            </a:r>
            <a:r>
              <a:rPr lang="cs-CZ" sz="2000" b="1" dirty="0" smtClean="0">
                <a:solidFill>
                  <a:srgbClr val="002060"/>
                </a:solidFill>
              </a:rPr>
              <a:t> </a:t>
            </a:r>
            <a:r>
              <a:rPr lang="cs-CZ" sz="2000" dirty="0" smtClean="0">
                <a:solidFill>
                  <a:srgbClr val="002060"/>
                </a:solidFill>
              </a:rPr>
              <a:t>POSUNUTÍ RU A NUTNOST PRODLOUŽENÍ TK</a:t>
            </a:r>
            <a:r>
              <a:rPr lang="cs-CZ" sz="2000" dirty="0">
                <a:solidFill>
                  <a:srgbClr val="002060"/>
                </a:solidFill>
              </a:rPr>
              <a:t>, </a:t>
            </a:r>
            <a:r>
              <a:rPr lang="cs-CZ" sz="2000" dirty="0" smtClean="0">
                <a:solidFill>
                  <a:srgbClr val="002060"/>
                </a:solidFill>
              </a:rPr>
              <a:t>UZÁVĚRY NECHRÁNĚNY PŘED POVĚTRNOSTNÍMI VLIVY (ZIMNÍ REŽIM, ANTIKOR. OCHRANA), NUTNOST </a:t>
            </a:r>
            <a:r>
              <a:rPr lang="cs-CZ" sz="2000" dirty="0">
                <a:solidFill>
                  <a:srgbClr val="002060"/>
                </a:solidFill>
              </a:rPr>
              <a:t>VYBOURAT PROSTUP DO TLUMÍCÍ KOMORY V ŽELEZOBETONOVÉ KONSTRUKCI</a:t>
            </a:r>
            <a:r>
              <a:rPr lang="cs-CZ" sz="2000" dirty="0" smtClean="0">
                <a:solidFill>
                  <a:srgbClr val="002060"/>
                </a:solidFill>
              </a:rPr>
              <a:t>, ŠPATNÝ PŘÍSTUP K UZÁVĚRŮM (NEMOŽNOST JEDNODUCHÉ KONTROLY), NUTNOST INSTALACE OTVOREM VE STŘEŠE STROJOVNY, ŠOUPÁTKA BEZ OBTOKU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u="sng" dirty="0">
                <a:solidFill>
                  <a:srgbClr val="002060"/>
                </a:solidFill>
              </a:rPr>
              <a:t>ZÁSADNÍ </a:t>
            </a:r>
            <a:r>
              <a:rPr lang="cs-CZ" sz="2000" b="1" u="sng" dirty="0" smtClean="0">
                <a:solidFill>
                  <a:srgbClr val="002060"/>
                </a:solidFill>
              </a:rPr>
              <a:t>VÝHODY</a:t>
            </a:r>
            <a:r>
              <a:rPr lang="cs-CZ" sz="2000" b="1" u="sng" dirty="0">
                <a:solidFill>
                  <a:srgbClr val="002060"/>
                </a:solidFill>
              </a:rPr>
              <a:t>:</a:t>
            </a:r>
            <a:r>
              <a:rPr lang="cs-CZ" sz="2000" b="1" dirty="0">
                <a:solidFill>
                  <a:srgbClr val="002060"/>
                </a:solidFill>
              </a:rPr>
              <a:t>  </a:t>
            </a:r>
            <a:r>
              <a:rPr lang="cs-CZ" sz="2000" dirty="0" smtClean="0">
                <a:solidFill>
                  <a:srgbClr val="002060"/>
                </a:solidFill>
              </a:rPr>
              <a:t>NIŽŠÍ ROZSAH BOURACÍCH PRACÍ OPROTI VARIANTĚ 1A-D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002060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60878"/>
            <a:ext cx="6680199" cy="429712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9783" y="2797984"/>
            <a:ext cx="4021668" cy="4060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17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920278"/>
              </p:ext>
            </p:extLst>
          </p:nvPr>
        </p:nvGraphicFramePr>
        <p:xfrm>
          <a:off x="169333" y="922867"/>
          <a:ext cx="11775283" cy="5672667"/>
        </p:xfrm>
        <a:graphic>
          <a:graphicData uri="http://schemas.openxmlformats.org/drawingml/2006/table">
            <a:tbl>
              <a:tblPr firstRow="1" firstCol="1" bandRow="1"/>
              <a:tblGrid>
                <a:gridCol w="1552572"/>
                <a:gridCol w="1350675"/>
                <a:gridCol w="1988318"/>
                <a:gridCol w="1684192"/>
                <a:gridCol w="1757026"/>
                <a:gridCol w="1811977"/>
                <a:gridCol w="1630523"/>
              </a:tblGrid>
              <a:tr h="768881"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Varianta \ kritéria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Ovlivnění provozu RU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Provozní hlediska (kontrola chodu, revize, opravy)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Expozice a zatížení uzávěrů, ovlivnění životnosti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Zásah do stávajících konstrukcí a zařízení pro umístění uz.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Specifika instalace uzávěrů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Předpokl. investiční náklady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0141">
                <a:tc>
                  <a:txBody>
                    <a:bodyPr/>
                    <a:lstStyle/>
                    <a:p>
                      <a:pPr indent="54038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1A - nožové šoupě přímé v šachtě strojovny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Bez ovlivnění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Dostatečný přístup, případná kompletní demontáž jen za pomoci jeřábu (viz instalace)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Interiér, bez zvláštních vlivů prostředí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Šachta vybouraná ve strojovně pro instalaci (nejmenší rozměry)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Jen s pomocí jeřábu, nutná realizace montážních prostupů ve střeše strojovny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6 990 000 Kč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821955">
                <a:tc>
                  <a:txBody>
                    <a:bodyPr/>
                    <a:lstStyle/>
                    <a:p>
                      <a:pPr indent="54038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1B - nožové šoupě excentrické v šachtě strojovny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Bez ovlivnění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Dostatečný přístup, případná kompletní demontáž jen za pomoci jeřábu (viz instalace)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Interiér, bez zvláštních vlivů prostředí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Šachta vybouraná ve strojovně pro instalaci (největší rozměry)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Jen s pomocí jeřábu, nutná realizace montážních prostupů ve střeše strojovny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7 710 000 Kč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</a:tr>
              <a:tr h="931911">
                <a:tc>
                  <a:txBody>
                    <a:bodyPr/>
                    <a:lstStyle/>
                    <a:p>
                      <a:pPr indent="54038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1C - třmenové šoupě v šachtě strojovny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Bez ovlivnění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Problematický přístup např. k těsnění, případná kompletní demontáž jen za pomoci jeřábu (viz instalace)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Interiér, bez zvláštních vlivů prostředí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Šachta vybouraná ve strojovně pro instalaci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Jen s pomocí jeřábu, nutná realizace montážních prostupů ve střeše strojovny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6 830 000 Kč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815423">
                <a:tc>
                  <a:txBody>
                    <a:bodyPr/>
                    <a:lstStyle/>
                    <a:p>
                      <a:pPr indent="54038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1D - klapkový uzávěr v šachtě strojovny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Může být ovlivněno proudění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Dostatečný přístup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Interiér, bez zvláštních vlivů prostředí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Šachta vybouraná ve strojovně pro instalaci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Doprava možná revizní chodbou a montážními jeřáby ve strojovně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9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6 290 000 Kč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1514356">
                <a:tc>
                  <a:txBody>
                    <a:bodyPr/>
                    <a:lstStyle/>
                    <a:p>
                      <a:pPr indent="54038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– 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indent="54038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nožové šoupě přímé v tlumící komoře RU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Ovlivnění účinnosti tlumící komory, nutnost dalších opatření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Špatná přístup, omezená možnost kontroly, nutnost vypustit vývar, demontáž jen za pomoci jeřábu a demontáže RU, bez možnosti obtoku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Exteriér v tlumící komoře, kontakt s vodou ve vývaru, zimní režim, předpokládaná zkrácená životnost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Dlouhodobé vypuštění vývaru, sjezd od vývaru, 2 prostupy do tlumící komory, posunutí RU, úprava dna tlumící komory pro podpěry</a:t>
                      </a:r>
                      <a:endParaRPr lang="cs-CZ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E4D5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Jen s pomocí jeřábu, nutná realizace montážních prostupů ve střeše, nejdelší realizace, závislost na hydrologické situaci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indent="54038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1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6 380 000 Kč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357" marR="243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</a:tbl>
          </a:graphicData>
        </a:graphic>
      </p:graphicFrame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2633" y="0"/>
            <a:ext cx="10329489" cy="9906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VYHODNOCENÍ VARIANT</a:t>
            </a:r>
            <a:endParaRPr lang="cs-CZ" sz="4000" b="1" dirty="0"/>
          </a:p>
        </p:txBody>
      </p:sp>
      <p:sp>
        <p:nvSpPr>
          <p:cNvPr id="9" name="Obdélník 8"/>
          <p:cNvSpPr/>
          <p:nvPr/>
        </p:nvSpPr>
        <p:spPr>
          <a:xfrm>
            <a:off x="169333" y="1676401"/>
            <a:ext cx="11775284" cy="846666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/>
          <p:cNvSpPr/>
          <p:nvPr/>
        </p:nvSpPr>
        <p:spPr>
          <a:xfrm>
            <a:off x="169332" y="3335867"/>
            <a:ext cx="11775284" cy="922866"/>
          </a:xfrm>
          <a:prstGeom prst="rect">
            <a:avLst/>
          </a:prstGeom>
          <a:noFill/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401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2633" y="0"/>
            <a:ext cx="10329489" cy="9906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ZÁVĚR – DOPORUČENÍ</a:t>
            </a:r>
            <a:endParaRPr lang="cs-CZ" sz="4000" b="1" dirty="0"/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359678" y="990600"/>
            <a:ext cx="11392056" cy="2802467"/>
          </a:xfrm>
        </p:spPr>
        <p:txBody>
          <a:bodyPr>
            <a:no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dirty="0">
                <a:solidFill>
                  <a:schemeClr val="accent6">
                    <a:lumMod val="75000"/>
                  </a:schemeClr>
                </a:solidFill>
              </a:rPr>
              <a:t>Na základě vyhodnocení všech navržených variant řešení, s ohledem na ovlivnění proudění a provozu rozstřikovacích uzávěrů, pravidelné kontroly a revize, opravy uzávěrů, možnosti instalace a dopravy, doporučujeme instalaci jako 3. provozních uzávěrů spodních výpustí nožová šoupátka přímá případně třmenová šoupátka do nově provedené šachty ve strojovně. Investiční náklady jsou předpokládány ve výši 7 mil. Kč</a:t>
            </a:r>
            <a:r>
              <a:rPr lang="cs-CZ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FF0000"/>
                </a:solidFill>
              </a:rPr>
              <a:t>Nedoporučujeme instalaci nožových šoupátek nebo jakýchkoliv jiných uzávěrů do tlumící komory těsně před rozstřikovací uzávěr. Došlo by tím k ovlivnění provozu rozstřikovacích uzávěrů a funkce tlumících komor. Umístění 3. provozních uzávěrů do tlumících komor by způsobovalo praktické problémy při revizích a opravách, lze také očekávat nižší životnost 3. provozních uzávěrů v tomto umístění.</a:t>
            </a:r>
            <a:endParaRPr lang="cs-CZ" sz="2000" dirty="0" smtClean="0">
              <a:solidFill>
                <a:srgbClr val="FF0000"/>
              </a:solidFill>
            </a:endParaRP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009315"/>
            <a:ext cx="5029200" cy="284868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5734" y="3970959"/>
            <a:ext cx="2211265" cy="288704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4818" y="4109911"/>
            <a:ext cx="2786916" cy="2748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350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2633" y="0"/>
            <a:ext cx="10329489" cy="9906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VYPOŘÁDÁNÍ PŘIPOMÍNEK, ZÁVĚRY ZVV</a:t>
            </a:r>
            <a:endParaRPr lang="cs-CZ" sz="4000" b="1" dirty="0"/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359677" y="990601"/>
            <a:ext cx="11608803" cy="381000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Doplnění revizních vstupů do potrubí:</a:t>
            </a:r>
          </a:p>
          <a:p>
            <a:pPr algn="l"/>
            <a:r>
              <a:rPr lang="cs-CZ" dirty="0">
                <a:solidFill>
                  <a:srgbClr val="002060"/>
                </a:solidFill>
              </a:rPr>
              <a:t>	</a:t>
            </a:r>
            <a:endParaRPr lang="cs-CZ" dirty="0" smtClean="0">
              <a:solidFill>
                <a:srgbClr val="002060"/>
              </a:solidFill>
            </a:endParaRPr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812800" y="1430867"/>
            <a:ext cx="11155680" cy="2057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Původně revizní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vstup byl, vzhledem k současnému stavu, kdy není do potrubí přístup, uvažován po demontáži T-kusu obtoku. </a:t>
            </a:r>
            <a:endParaRPr lang="cs-CZ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Doplnění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samostatného revizního vstupu je možné, ale je nutné vybourat 2 výklenky kolem spodních výpustí směrem na návodní stranu. Investiční náklady jsou odhadovány o cca 600 tis. Kč 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vyšší. Tato varianta byla doplněna do studie.</a:t>
            </a:r>
            <a:endParaRPr lang="cs-CZ" dirty="0" smtClean="0">
              <a:solidFill>
                <a:srgbClr val="002060"/>
              </a:solidFill>
            </a:endParaRPr>
          </a:p>
        </p:txBody>
      </p:sp>
      <p:sp>
        <p:nvSpPr>
          <p:cNvPr id="7" name="Podnadpis 2"/>
          <p:cNvSpPr txBox="1">
            <a:spLocks/>
          </p:cNvSpPr>
          <p:nvPr/>
        </p:nvSpPr>
        <p:spPr>
          <a:xfrm>
            <a:off x="359677" y="3357033"/>
            <a:ext cx="11608803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Bude nutné zajistit statické posouzení ukotvení stávajícího rozstřikovacího uzávěru, případně navrhnout dostatečnou </a:t>
            </a:r>
            <a:r>
              <a:rPr lang="cs-CZ" dirty="0" smtClean="0">
                <a:solidFill>
                  <a:srgbClr val="002060"/>
                </a:solidFill>
              </a:rPr>
              <a:t>náhradu:</a:t>
            </a:r>
          </a:p>
          <a:p>
            <a:pPr algn="l"/>
            <a:r>
              <a:rPr lang="cs-CZ" dirty="0" smtClean="0">
                <a:solidFill>
                  <a:srgbClr val="002060"/>
                </a:solidFill>
              </a:rPr>
              <a:t>	</a:t>
            </a:r>
          </a:p>
        </p:txBody>
      </p:sp>
      <p:sp>
        <p:nvSpPr>
          <p:cNvPr id="8" name="Podnadpis 2"/>
          <p:cNvSpPr txBox="1">
            <a:spLocks/>
          </p:cNvSpPr>
          <p:nvPr/>
        </p:nvSpPr>
        <p:spPr>
          <a:xfrm>
            <a:off x="812800" y="4131734"/>
            <a:ext cx="11155680" cy="2057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Šachta pro umístění uzávěrů bude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vybourána v místě původních šachet, není tedy předpokládáno ovlivnění únosnosti kotvení rozstřikovacího uzávěru. </a:t>
            </a:r>
            <a:endParaRPr lang="cs-CZ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V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rámci dalších stupňů PD 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by mělo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být posouzení provedeno na základě stanovení přesného rozsahu bouracích prací, za předpokladu stanovení kvality betonové konstrukce a znalosti vyztužení (z původní projektové dokumentace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sz="20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algn="l"/>
            <a:r>
              <a:rPr lang="cs-CZ" dirty="0" smtClean="0">
                <a:solidFill>
                  <a:srgbClr val="00206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30926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2633" y="0"/>
            <a:ext cx="10329489" cy="9906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VYPOŘÁDÁNÍ PŘIPOMÍNEK, ZÁVĚRY ZVV</a:t>
            </a:r>
            <a:endParaRPr lang="cs-CZ" sz="4000" b="1" dirty="0"/>
          </a:p>
        </p:txBody>
      </p:sp>
      <p:sp>
        <p:nvSpPr>
          <p:cNvPr id="9" name="Podnadpis 2"/>
          <p:cNvSpPr>
            <a:spLocks noGrp="1"/>
          </p:cNvSpPr>
          <p:nvPr>
            <p:ph type="subTitle" idx="1"/>
          </p:nvPr>
        </p:nvSpPr>
        <p:spPr>
          <a:xfrm>
            <a:off x="359677" y="990601"/>
            <a:ext cx="11608803" cy="381000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2060"/>
                </a:solidFill>
              </a:rPr>
              <a:t>Zvážit montážní plošinu na levou stranu od strojovny místo montážních stropních </a:t>
            </a:r>
            <a:r>
              <a:rPr lang="cs-CZ" dirty="0" smtClean="0">
                <a:solidFill>
                  <a:srgbClr val="002060"/>
                </a:solidFill>
              </a:rPr>
              <a:t>otvorů:</a:t>
            </a:r>
          </a:p>
          <a:p>
            <a:pPr algn="l"/>
            <a:r>
              <a:rPr lang="cs-CZ" dirty="0">
                <a:solidFill>
                  <a:srgbClr val="002060"/>
                </a:solidFill>
              </a:rPr>
              <a:t>	</a:t>
            </a:r>
            <a:endParaRPr lang="cs-CZ" dirty="0" smtClean="0">
              <a:solidFill>
                <a:srgbClr val="002060"/>
              </a:solidFill>
            </a:endParaRPr>
          </a:p>
        </p:txBody>
      </p:sp>
      <p:sp>
        <p:nvSpPr>
          <p:cNvPr id="10" name="Podnadpis 2"/>
          <p:cNvSpPr txBox="1">
            <a:spLocks/>
          </p:cNvSpPr>
          <p:nvPr/>
        </p:nvSpPr>
        <p:spPr>
          <a:xfrm>
            <a:off x="812800" y="1430867"/>
            <a:ext cx="11155680" cy="2057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Bylo by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nutné pro dopravu uzávěru zřídit ve strojovně portálový 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jeřáb a uzávěry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dopravovat ve vodorovné poloze a následně je nad šachtou otočit do vertikální polohy. Práce by bylo nutné provádět za bezpečně nižší hladiny v 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nádrži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než je koruna přelivu (nehrazený), při průtoku přes přelivy by mohlo dojít k ohrožení této plošiny a bezpečnosti práce a bylo by nutné tuto plošinu dočasně demontovat. Vybouraný otvor ve strojovně by bylo nutné opatřit vodotěsnými těžkými dveřmi a to již za stavby tak, aby v případě průtoků přes přelivy nedošlo k vniku vody do 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strojovny. Z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těchto důvodů byly zvoleny stropní montážní otvory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l"/>
            <a:r>
              <a:rPr lang="cs-CZ" dirty="0" smtClean="0">
                <a:solidFill>
                  <a:srgbClr val="002060"/>
                </a:solidFill>
              </a:rPr>
              <a:t>	</a:t>
            </a:r>
          </a:p>
        </p:txBody>
      </p:sp>
      <p:sp>
        <p:nvSpPr>
          <p:cNvPr id="11" name="Podnadpis 2"/>
          <p:cNvSpPr txBox="1">
            <a:spLocks/>
          </p:cNvSpPr>
          <p:nvPr/>
        </p:nvSpPr>
        <p:spPr>
          <a:xfrm>
            <a:off x="359677" y="3488267"/>
            <a:ext cx="11608803" cy="381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Ne zcela </a:t>
            </a:r>
            <a:r>
              <a:rPr lang="cs-CZ" dirty="0">
                <a:solidFill>
                  <a:srgbClr val="002060"/>
                </a:solidFill>
              </a:rPr>
              <a:t>adekvátně řešena problematika napojení na stávající trubní vedení </a:t>
            </a:r>
            <a:r>
              <a:rPr lang="cs-CZ" dirty="0" smtClean="0">
                <a:solidFill>
                  <a:srgbClr val="002060"/>
                </a:solidFill>
              </a:rPr>
              <a:t>SV</a:t>
            </a:r>
            <a:r>
              <a:rPr lang="cs-CZ" dirty="0">
                <a:solidFill>
                  <a:srgbClr val="002060"/>
                </a:solidFill>
              </a:rPr>
              <a:t>:</a:t>
            </a:r>
            <a:endParaRPr lang="cs-CZ" dirty="0" smtClean="0">
              <a:solidFill>
                <a:srgbClr val="002060"/>
              </a:solidFill>
            </a:endParaRPr>
          </a:p>
          <a:p>
            <a:pPr algn="l"/>
            <a:r>
              <a:rPr lang="cs-CZ" dirty="0" smtClean="0">
                <a:solidFill>
                  <a:srgbClr val="002060"/>
                </a:solidFill>
              </a:rPr>
              <a:t>	</a:t>
            </a:r>
          </a:p>
        </p:txBody>
      </p:sp>
      <p:sp>
        <p:nvSpPr>
          <p:cNvPr id="12" name="Podnadpis 2"/>
          <p:cNvSpPr txBox="1">
            <a:spLocks/>
          </p:cNvSpPr>
          <p:nvPr/>
        </p:nvSpPr>
        <p:spPr>
          <a:xfrm>
            <a:off x="812800" y="3928532"/>
            <a:ext cx="5910580" cy="242146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Byla provedena úprava napojení sestavy – na povodní straně se předpokládá využití stávajících přírub potrubí SV, na návodní straně bude provedeno napojení </a:t>
            </a:r>
            <a:r>
              <a:rPr lang="cs-CZ" sz="2000" dirty="0" err="1">
                <a:solidFill>
                  <a:schemeClr val="accent6">
                    <a:lumMod val="75000"/>
                  </a:schemeClr>
                </a:solidFill>
              </a:rPr>
              <a:t>převlečným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 těsnícím prstencem, případně vložkou s 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těsněním.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Podrobné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výkresy budou 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předmětem dalších </a:t>
            </a:r>
            <a:r>
              <a:rPr lang="cs-CZ" sz="2000" dirty="0">
                <a:solidFill>
                  <a:schemeClr val="accent6">
                    <a:lumMod val="75000"/>
                  </a:schemeClr>
                </a:solidFill>
              </a:rPr>
              <a:t>stupňů </a:t>
            </a:r>
            <a:r>
              <a:rPr lang="cs-CZ" sz="2000" dirty="0" smtClean="0">
                <a:solidFill>
                  <a:schemeClr val="accent6">
                    <a:lumMod val="75000"/>
                  </a:schemeClr>
                </a:solidFill>
              </a:rPr>
              <a:t>PD.</a:t>
            </a:r>
          </a:p>
          <a:p>
            <a:pPr algn="l"/>
            <a:r>
              <a:rPr lang="cs-CZ" dirty="0" smtClean="0">
                <a:solidFill>
                  <a:srgbClr val="002060"/>
                </a:solidFill>
              </a:rPr>
              <a:t>	</a:t>
            </a:r>
          </a:p>
        </p:txBody>
      </p:sp>
      <p:pic>
        <p:nvPicPr>
          <p:cNvPr id="2050" name="Obrázek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3380" y="3869267"/>
            <a:ext cx="5245100" cy="288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6112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2633" y="0"/>
            <a:ext cx="10329489" cy="9906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VYPOŘÁDÁNÍ PŘIPOMÍNEK, ZÁVĚRY ZVV</a:t>
            </a:r>
            <a:endParaRPr lang="cs-CZ" sz="4000" b="1" dirty="0"/>
          </a:p>
        </p:txBody>
      </p:sp>
      <p:sp>
        <p:nvSpPr>
          <p:cNvPr id="9" name="Podnadpis 2"/>
          <p:cNvSpPr txBox="1">
            <a:spLocks/>
          </p:cNvSpPr>
          <p:nvPr/>
        </p:nvSpPr>
        <p:spPr>
          <a:xfrm>
            <a:off x="282975" y="1219202"/>
            <a:ext cx="11608803" cy="176953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002060"/>
                </a:solidFill>
              </a:rPr>
              <a:t>Závěry ZVV: </a:t>
            </a:r>
            <a:r>
              <a:rPr lang="cs-CZ" dirty="0" smtClean="0">
                <a:solidFill>
                  <a:srgbClr val="002060"/>
                </a:solidFill>
              </a:rPr>
              <a:t>Připomínky byly </a:t>
            </a:r>
            <a:r>
              <a:rPr lang="cs-CZ" dirty="0" smtClean="0">
                <a:solidFill>
                  <a:srgbClr val="002060"/>
                </a:solidFill>
              </a:rPr>
              <a:t>projednány. Studie bude upraveny a budou doplněny revizní vstupy do potrubí SV.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b="1" dirty="0" smtClean="0">
                <a:solidFill>
                  <a:srgbClr val="002060"/>
                </a:solidFill>
              </a:rPr>
              <a:t>Pro další stupně projektové dokumentace účastníci ZVV doporučují k rozpracování variantu 1A</a:t>
            </a:r>
            <a:r>
              <a:rPr lang="cs-CZ" b="1" dirty="0" smtClean="0">
                <a:solidFill>
                  <a:srgbClr val="002060"/>
                </a:solidFill>
              </a:rPr>
              <a:t> případně 1C (nožové nebo třmenové šoupátko bez integrovaného obtoku) s krátkou stavební délkou. Obě varianty jsou funkčně stejné, maj</a:t>
            </a:r>
            <a:r>
              <a:rPr lang="cs-CZ" b="1" dirty="0" smtClean="0">
                <a:solidFill>
                  <a:srgbClr val="002060"/>
                </a:solidFill>
              </a:rPr>
              <a:t>í obdobné zástavbové rozměry. </a:t>
            </a:r>
            <a:r>
              <a:rPr lang="cs-CZ" dirty="0" smtClean="0">
                <a:solidFill>
                  <a:srgbClr val="002060"/>
                </a:solidFill>
              </a:rPr>
              <a:t>Dále bude v dalším stupni řešena možnost dopravy a instalace uzávěrů (stropní montážní otvory, příp. plošina vlevo od strojovny).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Studie bude projednána na IK současně s rozšířením studie, ve které bude řešeno tlumení kinetické energie z rozstřikovacích uzávěrů a navrženy úpravy tlumících komor a/nebo vývaru.</a:t>
            </a:r>
            <a:endParaRPr lang="cs-CZ" dirty="0" smtClean="0">
              <a:solidFill>
                <a:srgbClr val="002060"/>
              </a:solidFill>
            </a:endParaRPr>
          </a:p>
          <a:p>
            <a:pPr algn="l"/>
            <a:r>
              <a:rPr lang="cs-CZ" dirty="0" smtClean="0">
                <a:solidFill>
                  <a:srgbClr val="00206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4048154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2633" y="0"/>
            <a:ext cx="10329489" cy="9906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CÍL STUDIE</a:t>
            </a:r>
            <a:endParaRPr lang="cs-CZ" sz="4000" b="1" dirty="0"/>
          </a:p>
        </p:txBody>
      </p:sp>
      <p:sp>
        <p:nvSpPr>
          <p:cNvPr id="16" name="Podnadpis 2"/>
          <p:cNvSpPr>
            <a:spLocks noGrp="1"/>
          </p:cNvSpPr>
          <p:nvPr>
            <p:ph type="subTitle" idx="1"/>
          </p:nvPr>
        </p:nvSpPr>
        <p:spPr>
          <a:xfrm>
            <a:off x="359677" y="990600"/>
            <a:ext cx="11608803" cy="2026285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TECHNICKÝ NÁVRH UMÍSTĚNÍ 3. PROVOZNÍHO UZÁVĚRU NA SV DN 1800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VARIANTNÍ ŘEŠENÍ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SPLNĚNÍ LEGISLATIVNÍCH POŽADAVKŮ (vyhláška </a:t>
            </a:r>
            <a:r>
              <a:rPr lang="cs-CZ" dirty="0" err="1">
                <a:solidFill>
                  <a:srgbClr val="002060"/>
                </a:solidFill>
              </a:rPr>
              <a:t>MZe</a:t>
            </a:r>
            <a:r>
              <a:rPr lang="cs-CZ" dirty="0">
                <a:solidFill>
                  <a:srgbClr val="002060"/>
                </a:solidFill>
              </a:rPr>
              <a:t> č. 590/2002 Sb. </a:t>
            </a:r>
            <a:r>
              <a:rPr lang="cs-CZ" dirty="0" smtClean="0">
                <a:solidFill>
                  <a:srgbClr val="002060"/>
                </a:solidFill>
              </a:rPr>
              <a:t>o technických požadavcích na vodní díla a </a:t>
            </a:r>
            <a:r>
              <a:rPr lang="cs-CZ" dirty="0">
                <a:solidFill>
                  <a:srgbClr val="002060"/>
                </a:solidFill>
              </a:rPr>
              <a:t>její novelizace č. 367/2005 </a:t>
            </a:r>
            <a:r>
              <a:rPr lang="cs-CZ" dirty="0" smtClean="0">
                <a:solidFill>
                  <a:srgbClr val="002060"/>
                </a:solidFill>
              </a:rPr>
              <a:t>Sb.)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002060"/>
              </a:solidFill>
            </a:endParaRPr>
          </a:p>
        </p:txBody>
      </p:sp>
      <p:sp>
        <p:nvSpPr>
          <p:cNvPr id="21" name="Nadpis 1"/>
          <p:cNvSpPr txBox="1">
            <a:spLocks/>
          </p:cNvSpPr>
          <p:nvPr/>
        </p:nvSpPr>
        <p:spPr>
          <a:xfrm>
            <a:off x="922633" y="2807335"/>
            <a:ext cx="10329489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4000" b="1" dirty="0" smtClean="0"/>
              <a:t>ČLENĚNÍ STUDIE</a:t>
            </a:r>
            <a:endParaRPr lang="cs-CZ" sz="4000" b="1" dirty="0"/>
          </a:p>
        </p:txBody>
      </p:sp>
      <p:sp>
        <p:nvSpPr>
          <p:cNvPr id="23" name="Podnadpis 2"/>
          <p:cNvSpPr txBox="1">
            <a:spLocks/>
          </p:cNvSpPr>
          <p:nvPr/>
        </p:nvSpPr>
        <p:spPr>
          <a:xfrm>
            <a:off x="359677" y="3797935"/>
            <a:ext cx="11608803" cy="26123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STÁVAJÍCÍ STAV – POPIS, VÝKRES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REŠERŠE LEGISLATIVNÍCH A NORMOVÝCH POŽADAVKŮ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POPIS PROVOZNÍCH UZÁVĚRŮ POUŽÍVANÝCH NA VD, VÝBĚR VHODNÝCH TYPŮ UZÁVĚRŮ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VARIANTNÍ ŘEŠENÍ 3. UZÁVĚRŮ NA SV DN 800 – 5 VARIANT PROVOZNÍHO UZÁVĚRU</a:t>
            </a:r>
            <a:r>
              <a:rPr lang="cs-CZ" dirty="0">
                <a:solidFill>
                  <a:srgbClr val="002060"/>
                </a:solidFill>
              </a:rPr>
              <a:t> </a:t>
            </a:r>
            <a:r>
              <a:rPr lang="cs-CZ" dirty="0" smtClean="0">
                <a:solidFill>
                  <a:srgbClr val="002060"/>
                </a:solidFill>
              </a:rPr>
              <a:t>(REVIZNÍ UZÁVĚR NENÍ MOŽNÉ UVAŽOVAT VZHLEDEM KE KONSTRUKCI VTOKU)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VYHODNOCENÍ VARIANT, DOPORUČENÍ VYBRANÉ VARIANTY A ZÁVĚR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142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2633" y="0"/>
            <a:ext cx="10329489" cy="9906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STÁVAJÍCÍ STAV</a:t>
            </a:r>
            <a:endParaRPr lang="cs-CZ" sz="4000" b="1" dirty="0"/>
          </a:p>
        </p:txBody>
      </p:sp>
      <p:sp>
        <p:nvSpPr>
          <p:cNvPr id="16" name="Podnadpis 2"/>
          <p:cNvSpPr>
            <a:spLocks noGrp="1"/>
          </p:cNvSpPr>
          <p:nvPr>
            <p:ph type="subTitle" idx="1"/>
          </p:nvPr>
        </p:nvSpPr>
        <p:spPr>
          <a:xfrm>
            <a:off x="359677" y="1074683"/>
            <a:ext cx="11608803" cy="5326117"/>
          </a:xfrm>
        </p:spPr>
        <p:txBody>
          <a:bodyPr>
            <a:norm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2x SV DN 800: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osová vzdálenost potrubí SV 3,3 m, SV mají stejné uspořádání,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drážky provizorního hradidlového hrazení, česlová stěna, hydraulicky tvarovaný vtok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návodní provozní tabulový uzávěr 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vtok do potrubí SV Lískovcova tvaru se za/od-</a:t>
            </a:r>
            <a:r>
              <a:rPr lang="cs-CZ" dirty="0" err="1" smtClean="0">
                <a:solidFill>
                  <a:srgbClr val="002060"/>
                </a:solidFill>
              </a:rPr>
              <a:t>vzdušňovacím</a:t>
            </a:r>
            <a:r>
              <a:rPr lang="cs-CZ" dirty="0" smtClean="0">
                <a:solidFill>
                  <a:srgbClr val="002060"/>
                </a:solidFill>
              </a:rPr>
              <a:t> potrubím DN150, které je vedeno na vzdušní stranu hráze a opatřeno manuálním šoupátkovým uzávěrem,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potrubí spodní výpusti litinové přírubové, v celé délce zabetonováno,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před RU na potrubí osazen revizní kus (nefunkční) – v minulosti revizní vstupní šachty zabetonovány,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cs-CZ" dirty="0" smtClean="0">
                <a:solidFill>
                  <a:srgbClr val="002060"/>
                </a:solidFill>
              </a:rPr>
              <a:t>povodní regulační rozstřikovací uzávěr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00206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48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2633" y="0"/>
            <a:ext cx="10329489" cy="9906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STÁVAJÍCÍ STAV</a:t>
            </a:r>
            <a:endParaRPr lang="cs-CZ" sz="40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2"/>
          <a:srcRect t="30267"/>
          <a:stretch/>
        </p:blipFill>
        <p:spPr>
          <a:xfrm>
            <a:off x="-8623" y="982132"/>
            <a:ext cx="12192000" cy="3218597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/>
          <a:srcRect l="6460" t="14516" b="13826"/>
          <a:stretch/>
        </p:blipFill>
        <p:spPr>
          <a:xfrm>
            <a:off x="0" y="4100998"/>
            <a:ext cx="11836400" cy="2732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25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922633" y="0"/>
            <a:ext cx="10329489" cy="990600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VARIANTY UMÍSTĚNÍ 3. UZÁVĚRŮ</a:t>
            </a:r>
            <a:endParaRPr lang="cs-CZ" sz="4000" b="1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 rotWithShape="1">
          <a:blip r:embed="rId2"/>
          <a:srcRect t="30267"/>
          <a:stretch/>
        </p:blipFill>
        <p:spPr>
          <a:xfrm>
            <a:off x="-8623" y="982132"/>
            <a:ext cx="12192000" cy="3218597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 rotWithShape="1">
          <a:blip r:embed="rId3"/>
          <a:srcRect l="6460" t="14516" b="13826"/>
          <a:stretch/>
        </p:blipFill>
        <p:spPr>
          <a:xfrm>
            <a:off x="0" y="4100998"/>
            <a:ext cx="11836400" cy="2732868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7382933" y="2336800"/>
            <a:ext cx="203200" cy="52493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7748118" y="2336800"/>
            <a:ext cx="110066" cy="524933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6172199" y="1667934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1</a:t>
            </a:r>
            <a:endParaRPr lang="cs-CZ" dirty="0">
              <a:solidFill>
                <a:srgbClr val="FF000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8495180" y="433939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7030A0"/>
                </a:solidFill>
              </a:rPr>
              <a:t>2</a:t>
            </a:r>
            <a:endParaRPr lang="cs-CZ" dirty="0">
              <a:solidFill>
                <a:srgbClr val="7030A0"/>
              </a:solidFill>
            </a:endParaRPr>
          </a:p>
        </p:txBody>
      </p:sp>
      <p:cxnSp>
        <p:nvCxnSpPr>
          <p:cNvPr id="10" name="Přímá spojnice 9"/>
          <p:cNvCxnSpPr>
            <a:stCxn id="7" idx="3"/>
          </p:cNvCxnSpPr>
          <p:nvPr/>
        </p:nvCxnSpPr>
        <p:spPr>
          <a:xfrm>
            <a:off x="6473885" y="1852600"/>
            <a:ext cx="909048" cy="4842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>
            <a:stCxn id="8" idx="1"/>
          </p:cNvCxnSpPr>
          <p:nvPr/>
        </p:nvCxnSpPr>
        <p:spPr>
          <a:xfrm flipH="1">
            <a:off x="7797799" y="4524061"/>
            <a:ext cx="697381" cy="548734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bdélník 14"/>
          <p:cNvSpPr/>
          <p:nvPr/>
        </p:nvSpPr>
        <p:spPr>
          <a:xfrm>
            <a:off x="7382933" y="5021996"/>
            <a:ext cx="203200" cy="95860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bdélník 19"/>
          <p:cNvSpPr/>
          <p:nvPr/>
        </p:nvSpPr>
        <p:spPr>
          <a:xfrm>
            <a:off x="7717287" y="5034662"/>
            <a:ext cx="85864" cy="945937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TextovéPole 20"/>
          <p:cNvSpPr txBox="1"/>
          <p:nvPr/>
        </p:nvSpPr>
        <p:spPr>
          <a:xfrm>
            <a:off x="6204867" y="438539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1</a:t>
            </a:r>
            <a:endParaRPr lang="cs-CZ" dirty="0">
              <a:solidFill>
                <a:srgbClr val="FF0000"/>
              </a:solidFill>
            </a:endParaRPr>
          </a:p>
        </p:txBody>
      </p:sp>
      <p:cxnSp>
        <p:nvCxnSpPr>
          <p:cNvPr id="22" name="Přímá spojnice 21"/>
          <p:cNvCxnSpPr>
            <a:stCxn id="21" idx="3"/>
          </p:cNvCxnSpPr>
          <p:nvPr/>
        </p:nvCxnSpPr>
        <p:spPr>
          <a:xfrm>
            <a:off x="6506553" y="4570061"/>
            <a:ext cx="909048" cy="48420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ovéPole 22"/>
          <p:cNvSpPr txBox="1"/>
          <p:nvPr/>
        </p:nvSpPr>
        <p:spPr>
          <a:xfrm>
            <a:off x="8495180" y="164059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7030A0"/>
                </a:solidFill>
              </a:rPr>
              <a:t>2</a:t>
            </a:r>
            <a:endParaRPr lang="cs-CZ" dirty="0">
              <a:solidFill>
                <a:srgbClr val="7030A0"/>
              </a:solidFill>
            </a:endParaRPr>
          </a:p>
        </p:txBody>
      </p:sp>
      <p:cxnSp>
        <p:nvCxnSpPr>
          <p:cNvPr id="24" name="Přímá spojnice 23"/>
          <p:cNvCxnSpPr>
            <a:stCxn id="23" idx="1"/>
          </p:cNvCxnSpPr>
          <p:nvPr/>
        </p:nvCxnSpPr>
        <p:spPr>
          <a:xfrm flipH="1">
            <a:off x="7797799" y="1825261"/>
            <a:ext cx="697381" cy="548734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324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" y="0"/>
            <a:ext cx="12192000" cy="923925"/>
          </a:xfrm>
        </p:spPr>
        <p:txBody>
          <a:bodyPr>
            <a:normAutofit fontScale="90000"/>
          </a:bodyPr>
          <a:lstStyle/>
          <a:p>
            <a:r>
              <a:rPr lang="cs-CZ" sz="4000" b="1" dirty="0" smtClean="0"/>
              <a:t>VARIANTA 1A – NOŽOVÉ ŠOUPÁTKO PŘÍMÉ V ŠACHTĚ STROJOVNY</a:t>
            </a:r>
            <a:endParaRPr lang="cs-CZ" sz="4000" b="1" dirty="0"/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83452" y="923925"/>
            <a:ext cx="11854548" cy="2090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u="sng" dirty="0" smtClean="0">
                <a:solidFill>
                  <a:srgbClr val="002060"/>
                </a:solidFill>
              </a:rPr>
              <a:t>ZÁSADNÍ NEVÝHODY:</a:t>
            </a:r>
            <a:r>
              <a:rPr lang="cs-CZ" sz="2000" b="1" dirty="0" smtClean="0">
                <a:solidFill>
                  <a:srgbClr val="002060"/>
                </a:solidFill>
              </a:rPr>
              <a:t>  </a:t>
            </a:r>
            <a:r>
              <a:rPr lang="cs-CZ" sz="2000" dirty="0" smtClean="0">
                <a:solidFill>
                  <a:srgbClr val="002060"/>
                </a:solidFill>
              </a:rPr>
              <a:t>NUTNOST VYBOURAT ŠACHTU V ŽELEZOBETONOVÉ KONSTRUKCI, LIMITOVANÝ PŘÍSTUP PŘES CHODBU V HRÁZI, NUTNOST INSTALACE OTVOREM VE STŘEŠE STROJOVNY, JÍMKA S ČERPADLEM PROSÁKLÝCH VOD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u="sng" dirty="0">
                <a:solidFill>
                  <a:srgbClr val="002060"/>
                </a:solidFill>
              </a:rPr>
              <a:t>ZÁSADNÍ </a:t>
            </a:r>
            <a:r>
              <a:rPr lang="cs-CZ" sz="2000" b="1" u="sng" dirty="0" smtClean="0">
                <a:solidFill>
                  <a:srgbClr val="002060"/>
                </a:solidFill>
              </a:rPr>
              <a:t>VÝHODY</a:t>
            </a:r>
            <a:r>
              <a:rPr lang="cs-CZ" sz="2000" b="1" u="sng" dirty="0">
                <a:solidFill>
                  <a:srgbClr val="002060"/>
                </a:solidFill>
              </a:rPr>
              <a:t>:</a:t>
            </a:r>
            <a:r>
              <a:rPr lang="cs-CZ" sz="2000" b="1" dirty="0">
                <a:solidFill>
                  <a:srgbClr val="002060"/>
                </a:solidFill>
              </a:rPr>
              <a:t>  </a:t>
            </a:r>
            <a:r>
              <a:rPr lang="cs-CZ" sz="2000" dirty="0" smtClean="0">
                <a:solidFill>
                  <a:srgbClr val="002060"/>
                </a:solidFill>
              </a:rPr>
              <a:t>MINIMALIZACE OVLIVNĚNÍ RU, DOBRÝ PŘÍSTUP K UZÁVĚRŮM, UZÁVĚRY CHRÁNĚNY PŘED POVĚTRNOSTNÍMI VLIVY, MALÉ ROZMĚRY UZÁVĚRU, MOŽNOST ZŘÍZENÍ REVIZNÍHO VSTUPU DO POTRUBÍ SV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002060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68146"/>
            <a:ext cx="6637867" cy="4289854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 rotWithShape="1">
          <a:blip r:embed="rId3"/>
          <a:srcRect r="4940"/>
          <a:stretch/>
        </p:blipFill>
        <p:spPr>
          <a:xfrm>
            <a:off x="6523936" y="2827866"/>
            <a:ext cx="5668063" cy="4030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43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" y="0"/>
            <a:ext cx="12192000" cy="923925"/>
          </a:xfrm>
        </p:spPr>
        <p:txBody>
          <a:bodyPr>
            <a:normAutofit fontScale="90000"/>
          </a:bodyPr>
          <a:lstStyle/>
          <a:p>
            <a:r>
              <a:rPr lang="cs-CZ" sz="4000" b="1" dirty="0" smtClean="0"/>
              <a:t>VARIANTA 1B – NOŽOVÉ ŠOUPÁTKO EXCENTRICKÉ V ŠACHTĚ S.</a:t>
            </a:r>
            <a:endParaRPr lang="cs-CZ" sz="4000" b="1" dirty="0"/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83452" y="923925"/>
            <a:ext cx="11854548" cy="2090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u="sng" dirty="0" smtClean="0">
                <a:solidFill>
                  <a:srgbClr val="002060"/>
                </a:solidFill>
              </a:rPr>
              <a:t>ZÁSADNÍ NEVÝHODY:</a:t>
            </a:r>
            <a:r>
              <a:rPr lang="cs-CZ" sz="2000" b="1" dirty="0" smtClean="0">
                <a:solidFill>
                  <a:srgbClr val="002060"/>
                </a:solidFill>
              </a:rPr>
              <a:t>  </a:t>
            </a:r>
            <a:r>
              <a:rPr lang="cs-CZ" sz="2000" dirty="0" smtClean="0">
                <a:solidFill>
                  <a:srgbClr val="002060"/>
                </a:solidFill>
              </a:rPr>
              <a:t>NUTNOST VYBOURAT ŠACHTU V ŽELEZOBETONOVÉ KONSTRUKCI, LIMITOVANÝ PŘÍSTUP PŘES CHODBU V HRÁZI, NUTNOST INSTALACE OTVOREM VE STŘEŠE STROJOVNY</a:t>
            </a:r>
            <a:r>
              <a:rPr lang="cs-CZ" sz="2000" dirty="0">
                <a:solidFill>
                  <a:srgbClr val="002060"/>
                </a:solidFill>
              </a:rPr>
              <a:t>, </a:t>
            </a:r>
            <a:r>
              <a:rPr lang="cs-CZ" sz="2000" dirty="0" smtClean="0">
                <a:solidFill>
                  <a:srgbClr val="002060"/>
                </a:solidFill>
              </a:rPr>
              <a:t>RELATIVNĚ VELKÉ </a:t>
            </a:r>
            <a:r>
              <a:rPr lang="cs-CZ" sz="2000" dirty="0">
                <a:solidFill>
                  <a:srgbClr val="002060"/>
                </a:solidFill>
              </a:rPr>
              <a:t>ROZMĚRY </a:t>
            </a:r>
            <a:r>
              <a:rPr lang="cs-CZ" sz="2000" dirty="0" smtClean="0">
                <a:solidFill>
                  <a:srgbClr val="002060"/>
                </a:solidFill>
              </a:rPr>
              <a:t>UZÁVĚRU, JÍMKA S ČERPADLEM PROSÁKLÝCH VOD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u="sng" dirty="0">
                <a:solidFill>
                  <a:srgbClr val="002060"/>
                </a:solidFill>
              </a:rPr>
              <a:t>ZÁSADNÍ </a:t>
            </a:r>
            <a:r>
              <a:rPr lang="cs-CZ" sz="2000" b="1" u="sng" dirty="0" smtClean="0">
                <a:solidFill>
                  <a:srgbClr val="002060"/>
                </a:solidFill>
              </a:rPr>
              <a:t>VÝHODY</a:t>
            </a:r>
            <a:r>
              <a:rPr lang="cs-CZ" sz="2000" b="1" u="sng" dirty="0">
                <a:solidFill>
                  <a:srgbClr val="002060"/>
                </a:solidFill>
              </a:rPr>
              <a:t>:</a:t>
            </a:r>
            <a:r>
              <a:rPr lang="cs-CZ" sz="2000" b="1" dirty="0">
                <a:solidFill>
                  <a:srgbClr val="002060"/>
                </a:solidFill>
              </a:rPr>
              <a:t>  </a:t>
            </a:r>
            <a:r>
              <a:rPr lang="cs-CZ" sz="2000" dirty="0" smtClean="0">
                <a:solidFill>
                  <a:srgbClr val="002060"/>
                </a:solidFill>
              </a:rPr>
              <a:t>MINIMALIZACE OVLIVNĚNÍ RU, DOBRÝ PŘÍSTUP K UZÁVĚRŮM, UZÁVĚRY CHRÁNĚNY PŘED POVĚTRNOSTNÍMI VLIVY, MOŽNOST ZŘÍZENÍ REVIZNÍHO VSTUPU DO POTRUBÍ SV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002060"/>
              </a:solidFill>
            </a:endParaRPr>
          </a:p>
        </p:txBody>
      </p:sp>
      <p:pic>
        <p:nvPicPr>
          <p:cNvPr id="9" name="Obráze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459358"/>
            <a:ext cx="6485466" cy="4398642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6840" y="2867979"/>
            <a:ext cx="5635160" cy="361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186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3399" y="3134684"/>
            <a:ext cx="5308601" cy="3541282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" y="0"/>
            <a:ext cx="12192000" cy="923925"/>
          </a:xfrm>
        </p:spPr>
        <p:txBody>
          <a:bodyPr>
            <a:normAutofit fontScale="90000"/>
          </a:bodyPr>
          <a:lstStyle/>
          <a:p>
            <a:r>
              <a:rPr lang="cs-CZ" sz="4000" b="1" dirty="0" smtClean="0"/>
              <a:t>VARIANTA 1C – TŘMENOVÉ ŠOUPÁTKO V ŠACHTĚ STROJOVNY</a:t>
            </a:r>
            <a:endParaRPr lang="cs-CZ" sz="4000" b="1" dirty="0"/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83452" y="923925"/>
            <a:ext cx="11854548" cy="2090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u="sng" dirty="0" smtClean="0">
                <a:solidFill>
                  <a:srgbClr val="002060"/>
                </a:solidFill>
              </a:rPr>
              <a:t>ZÁSADNÍ NEVÝHODY:</a:t>
            </a:r>
            <a:r>
              <a:rPr lang="cs-CZ" sz="2000" b="1" dirty="0" smtClean="0">
                <a:solidFill>
                  <a:srgbClr val="002060"/>
                </a:solidFill>
              </a:rPr>
              <a:t>  </a:t>
            </a:r>
            <a:r>
              <a:rPr lang="cs-CZ" sz="2000" dirty="0" smtClean="0">
                <a:solidFill>
                  <a:srgbClr val="002060"/>
                </a:solidFill>
              </a:rPr>
              <a:t>NUTNOST VYBOURAT ŠACHTU V ŽELEZOBETONOVÉ KONSTRUKCI, LIMITOVANÝ PŘÍSTUP PŘES CHODBU V HRÁZI, NUTNOST INSTALACE OTVOREM VE STŘEŠE STROJOVNY</a:t>
            </a:r>
            <a:r>
              <a:rPr lang="cs-CZ" sz="2000" dirty="0">
                <a:solidFill>
                  <a:srgbClr val="002060"/>
                </a:solidFill>
              </a:rPr>
              <a:t>, </a:t>
            </a:r>
            <a:r>
              <a:rPr lang="cs-CZ" sz="2000" dirty="0" smtClean="0">
                <a:solidFill>
                  <a:srgbClr val="002060"/>
                </a:solidFill>
              </a:rPr>
              <a:t>RELATIVNĚ VELKÉ </a:t>
            </a:r>
            <a:r>
              <a:rPr lang="cs-CZ" sz="2000" dirty="0">
                <a:solidFill>
                  <a:srgbClr val="002060"/>
                </a:solidFill>
              </a:rPr>
              <a:t>ROZMĚRY </a:t>
            </a:r>
            <a:r>
              <a:rPr lang="cs-CZ" sz="2000" dirty="0" smtClean="0">
                <a:solidFill>
                  <a:srgbClr val="002060"/>
                </a:solidFill>
              </a:rPr>
              <a:t>UZÁVĚRU, JÍMKA S ČERPADLEM PROSÁKLÝCH VOD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u="sng" dirty="0">
                <a:solidFill>
                  <a:srgbClr val="002060"/>
                </a:solidFill>
              </a:rPr>
              <a:t>ZÁSADNÍ </a:t>
            </a:r>
            <a:r>
              <a:rPr lang="cs-CZ" sz="2000" b="1" u="sng" dirty="0" smtClean="0">
                <a:solidFill>
                  <a:srgbClr val="002060"/>
                </a:solidFill>
              </a:rPr>
              <a:t>VÝHODY</a:t>
            </a:r>
            <a:r>
              <a:rPr lang="cs-CZ" sz="2000" b="1" u="sng" dirty="0">
                <a:solidFill>
                  <a:srgbClr val="002060"/>
                </a:solidFill>
              </a:rPr>
              <a:t>:</a:t>
            </a:r>
            <a:r>
              <a:rPr lang="cs-CZ" sz="2000" b="1" dirty="0">
                <a:solidFill>
                  <a:srgbClr val="002060"/>
                </a:solidFill>
              </a:rPr>
              <a:t>  </a:t>
            </a:r>
            <a:r>
              <a:rPr lang="cs-CZ" sz="2000" dirty="0" smtClean="0">
                <a:solidFill>
                  <a:srgbClr val="002060"/>
                </a:solidFill>
              </a:rPr>
              <a:t>MINIMALIZACE OVLIVNĚNÍ RU, DOBRÝ PŘÍSTUP K UZÁVĚRŮM, UZÁVĚRY CHRÁNĚNY PŘED POVĚTRNOSTNÍMI VLIVY, MOŽNOST ZŘÍZENÍ REVIZNÍHO VSTUPU DO POTRUBÍ SV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002060"/>
              </a:solidFill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527268"/>
            <a:ext cx="6883399" cy="4330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57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" y="0"/>
            <a:ext cx="12192000" cy="923925"/>
          </a:xfrm>
        </p:spPr>
        <p:txBody>
          <a:bodyPr>
            <a:normAutofit/>
          </a:bodyPr>
          <a:lstStyle/>
          <a:p>
            <a:r>
              <a:rPr lang="cs-CZ" sz="4000" b="1" dirty="0" smtClean="0"/>
              <a:t>VARIANTA 1D – KLAPKOVÝ UZÁVĚR V ŠACHTĚ STROJOVNY</a:t>
            </a:r>
            <a:endParaRPr lang="cs-CZ" sz="4000" b="1" dirty="0"/>
          </a:p>
        </p:txBody>
      </p:sp>
      <p:sp>
        <p:nvSpPr>
          <p:cNvPr id="6" name="Podnadpis 2"/>
          <p:cNvSpPr txBox="1">
            <a:spLocks/>
          </p:cNvSpPr>
          <p:nvPr/>
        </p:nvSpPr>
        <p:spPr>
          <a:xfrm>
            <a:off x="83452" y="923925"/>
            <a:ext cx="11854548" cy="2090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u="sng" dirty="0" smtClean="0">
                <a:solidFill>
                  <a:srgbClr val="002060"/>
                </a:solidFill>
              </a:rPr>
              <a:t>ZÁSADNÍ NEVÝHODY:</a:t>
            </a:r>
            <a:r>
              <a:rPr lang="cs-CZ" sz="2000" b="1" dirty="0" smtClean="0">
                <a:solidFill>
                  <a:srgbClr val="002060"/>
                </a:solidFill>
              </a:rPr>
              <a:t>  </a:t>
            </a:r>
            <a:r>
              <a:rPr lang="cs-CZ" sz="2000" dirty="0" smtClean="0">
                <a:solidFill>
                  <a:srgbClr val="002060"/>
                </a:solidFill>
              </a:rPr>
              <a:t>OVLIVNĚNÍ PROUDĚNÍ V ROZSTŘIKOVACÍCH UZÁVĚRECH, NUTNOST VYBOURAT ŠACHTU V ŽELEZOBETONOVÉ KONSTRUKCI, LIMITOVANÝ PŘÍSTUP PŘES CHODBU V HRÁZI, JÍMKA S ČERPADLEM PROSÁKLÝCH VOD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cs-CZ" sz="2000" b="1" u="sng" dirty="0">
                <a:solidFill>
                  <a:srgbClr val="002060"/>
                </a:solidFill>
              </a:rPr>
              <a:t>ZÁSADNÍ </a:t>
            </a:r>
            <a:r>
              <a:rPr lang="cs-CZ" sz="2000" b="1" u="sng" dirty="0" smtClean="0">
                <a:solidFill>
                  <a:srgbClr val="002060"/>
                </a:solidFill>
              </a:rPr>
              <a:t>VÝHODY</a:t>
            </a:r>
            <a:r>
              <a:rPr lang="cs-CZ" sz="2000" b="1" u="sng" dirty="0">
                <a:solidFill>
                  <a:srgbClr val="002060"/>
                </a:solidFill>
              </a:rPr>
              <a:t>:</a:t>
            </a:r>
            <a:r>
              <a:rPr lang="cs-CZ" sz="2000" b="1" dirty="0">
                <a:solidFill>
                  <a:srgbClr val="002060"/>
                </a:solidFill>
              </a:rPr>
              <a:t>  </a:t>
            </a:r>
            <a:r>
              <a:rPr lang="cs-CZ" sz="2000" dirty="0" smtClean="0">
                <a:solidFill>
                  <a:srgbClr val="002060"/>
                </a:solidFill>
              </a:rPr>
              <a:t>DOBRÝ PŘÍSTUP K UZÁVĚRŮM, MALÉ ROZMĚRY UZÁVĚRU – NEBUDE ZASAHOVAT DO PROSTORU STROJOVNY, UZÁVĚRY CHRÁNĚNY PŘED POVĚTRNOSTNÍMI VLIVY, MOŽNOST ZŘÍZENÍ REVIZNÍHO VSTUPU DO POTRUBÍ SV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cs-CZ" dirty="0" smtClean="0">
              <a:solidFill>
                <a:srgbClr val="002060"/>
              </a:solidFill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760234"/>
            <a:ext cx="6180665" cy="4097766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2068" y="2688486"/>
            <a:ext cx="6239934" cy="4169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742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</TotalTime>
  <Words>1451</Words>
  <Application>Microsoft Office PowerPoint</Application>
  <PresentationFormat>Širokoúhlá obrazovka</PresentationFormat>
  <Paragraphs>119</Paragraphs>
  <Slides>15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Calibri Light</vt:lpstr>
      <vt:lpstr>Times New Roman</vt:lpstr>
      <vt:lpstr>Motiv Office</vt:lpstr>
      <vt:lpstr>VD KŘÍMOV 3. PROVOZNÍ UZÁVĚR SV 800 STUDIE UMÍSTĚNÍ 3. UZÁVĚRŮ SV</vt:lpstr>
      <vt:lpstr>CÍL STUDIE</vt:lpstr>
      <vt:lpstr>STÁVAJÍCÍ STAV</vt:lpstr>
      <vt:lpstr>STÁVAJÍCÍ STAV</vt:lpstr>
      <vt:lpstr>VARIANTY UMÍSTĚNÍ 3. UZÁVĚRŮ</vt:lpstr>
      <vt:lpstr>VARIANTA 1A – NOŽOVÉ ŠOUPÁTKO PŘÍMÉ V ŠACHTĚ STROJOVNY</vt:lpstr>
      <vt:lpstr>VARIANTA 1B – NOŽOVÉ ŠOUPÁTKO EXCENTRICKÉ V ŠACHTĚ S.</vt:lpstr>
      <vt:lpstr>VARIANTA 1C – TŘMENOVÉ ŠOUPÁTKO V ŠACHTĚ STROJOVNY</vt:lpstr>
      <vt:lpstr>VARIANTA 1D – KLAPKOVÝ UZÁVĚR V ŠACHTĚ STROJOVNY</vt:lpstr>
      <vt:lpstr>VARIANTA 2 – NOŽOVÉ ŠOUPÁTKO PŘÍMÉ V TK PŘED RU</vt:lpstr>
      <vt:lpstr>VYHODNOCENÍ VARIANT</vt:lpstr>
      <vt:lpstr>ZÁVĚR – DOPORUČENÍ</vt:lpstr>
      <vt:lpstr>VYPOŘÁDÁNÍ PŘIPOMÍNEK, ZÁVĚRY ZVV</vt:lpstr>
      <vt:lpstr>VYPOŘÁDÁNÍ PŘIPOMÍNEK, ZÁVĚRY ZVV</vt:lpstr>
      <vt:lpstr>VYPOŘÁDÁNÍ PŘIPOMÍNEK, ZÁVĚRY ZVV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VD Křímov I.</dc:title>
  <dc:creator>Rudolf Tomáš</dc:creator>
  <cp:lastModifiedBy>Rudolf Tomáš</cp:lastModifiedBy>
  <cp:revision>80</cp:revision>
  <dcterms:created xsi:type="dcterms:W3CDTF">2018-12-04T08:45:33Z</dcterms:created>
  <dcterms:modified xsi:type="dcterms:W3CDTF">2020-01-13T07:02:28Z</dcterms:modified>
</cp:coreProperties>
</file>